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7"/>
  </p:normalViewPr>
  <p:slideViewPr>
    <p:cSldViewPr snapToGrid="0">
      <p:cViewPr varScale="1">
        <p:scale>
          <a:sx n="17" d="100"/>
          <a:sy n="17" d="100"/>
        </p:scale>
        <p:origin x="3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62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en-US" sz="1862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</a:rPr>
              <a:t>Título del gráfico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v>Serie 1</c:v>
          </c:tx>
          <c:spPr>
            <a:solidFill>
              <a:srgbClr val="5B9BD5"/>
            </a:solidFill>
            <a:ln>
              <a:noFill/>
            </a:ln>
          </c:spPr>
          <c:cat>
            <c:numLit>
              <c:formatCode>General</c:formatCode>
              <c:ptCount val="5"/>
              <c:pt idx="0">
                <c:v>37377</c:v>
              </c:pt>
              <c:pt idx="1">
                <c:v>37408</c:v>
              </c:pt>
              <c:pt idx="2">
                <c:v>37438</c:v>
              </c:pt>
              <c:pt idx="3">
                <c:v>37469</c:v>
              </c:pt>
              <c:pt idx="4">
                <c:v>37500</c:v>
              </c:pt>
            </c:numLit>
          </c:cat>
          <c:val>
            <c:numLit>
              <c:formatCode>General</c:formatCode>
              <c:ptCount val="5"/>
              <c:pt idx="0">
                <c:v>32</c:v>
              </c:pt>
              <c:pt idx="1">
                <c:v>32</c:v>
              </c:pt>
              <c:pt idx="2">
                <c:v>28</c:v>
              </c:pt>
              <c:pt idx="3">
                <c:v>12</c:v>
              </c:pt>
              <c:pt idx="4">
                <c:v>15</c:v>
              </c:pt>
            </c:numLit>
          </c:val>
          <c:extLst>
            <c:ext xmlns:c16="http://schemas.microsoft.com/office/drawing/2014/chart" uri="{C3380CC4-5D6E-409C-BE32-E72D297353CC}">
              <c16:uniqueId val="{00000000-5C04-034E-B054-353D6E2B0444}"/>
            </c:ext>
          </c:extLst>
        </c:ser>
        <c:ser>
          <c:idx val="1"/>
          <c:order val="1"/>
          <c:tx>
            <c:v>Serie 2</c:v>
          </c:tx>
          <c:spPr>
            <a:solidFill>
              <a:srgbClr val="ED7D31"/>
            </a:solidFill>
            <a:ln>
              <a:noFill/>
            </a:ln>
          </c:spPr>
          <c:cat>
            <c:numLit>
              <c:formatCode>General</c:formatCode>
              <c:ptCount val="5"/>
              <c:pt idx="0">
                <c:v>37377</c:v>
              </c:pt>
              <c:pt idx="1">
                <c:v>37408</c:v>
              </c:pt>
              <c:pt idx="2">
                <c:v>37438</c:v>
              </c:pt>
              <c:pt idx="3">
                <c:v>37469</c:v>
              </c:pt>
              <c:pt idx="4">
                <c:v>37500</c:v>
              </c:pt>
            </c:numLit>
          </c:cat>
          <c:val>
            <c:numLit>
              <c:formatCode>General</c:formatCode>
              <c:ptCount val="5"/>
              <c:pt idx="0">
                <c:v>12</c:v>
              </c:pt>
              <c:pt idx="1">
                <c:v>12</c:v>
              </c:pt>
              <c:pt idx="2">
                <c:v>12</c:v>
              </c:pt>
              <c:pt idx="3">
                <c:v>21</c:v>
              </c:pt>
              <c:pt idx="4">
                <c:v>28</c:v>
              </c:pt>
            </c:numLit>
          </c:val>
          <c:extLst>
            <c:ext xmlns:c16="http://schemas.microsoft.com/office/drawing/2014/chart" uri="{C3380CC4-5D6E-409C-BE32-E72D297353CC}">
              <c16:uniqueId val="{00000001-5C04-034E-B054-353D6E2B04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4246912"/>
        <c:axId val="814241840"/>
      </c:areaChart>
      <c:valAx>
        <c:axId val="814241840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97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en-PE"/>
          </a:p>
        </c:txPr>
        <c:crossAx val="814246912"/>
        <c:crosses val="autoZero"/>
        <c:crossBetween val="midCat"/>
      </c:valAx>
      <c:catAx>
        <c:axId val="814246912"/>
        <c:scaling>
          <c:orientation val="minMax"/>
        </c:scaling>
        <c:delete val="0"/>
        <c:axPos val="b"/>
        <c:numFmt formatCode="d/mm/yyyy" sourceLinked="0"/>
        <c:majorTickMark val="out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197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en-PE"/>
          </a:p>
        </c:txPr>
        <c:crossAx val="81424184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197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en-PE"/>
        </a:p>
      </c:txPr>
    </c:legend>
    <c:plotVisOnly val="1"/>
    <c:dispBlanksAs val="zero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s-ES" sz="1330" b="0" i="0" u="none" strike="noStrike" kern="1200" baseline="0">
          <a:solidFill>
            <a:srgbClr val="000000"/>
          </a:solidFill>
          <a:latin typeface="Calibri"/>
        </a:defRPr>
      </a:pPr>
      <a:endParaRPr lang="en-P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93C30B41-9205-22A8-CC66-BE4BFAAB814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P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629CCB7-4FE6-D08C-E4C8-3348A795861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P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FE3B636-25E5-D24B-B634-D506D001AA15}" type="datetime1">
              <a:rPr lang="es-PE"/>
              <a:pPr lvl="0"/>
              <a:t>21/10/24</a:t>
            </a:fld>
            <a:endParaRPr lang="es-PE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2B956FAB-F5D5-A33B-A3AA-88032BDED3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71717" y="1143000"/>
            <a:ext cx="2314575" cy="30861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004C8048-7416-7526-9BEA-E66B0F057D7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A38C69-FF92-4546-06D0-EB28979F8FF5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P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5A4D5DF-6BBD-F5BF-742D-48B855DB6F9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P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7B3EA19-E933-824F-B676-203FCB0CF0C2}" type="slidenum">
              <a:t>‹#›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3788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9B2C4D28-73D1-E672-5A81-D3D884D792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91CF2FD2-AFDF-1D24-13EB-3D453128569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FED4A9-2FE4-05C0-5077-896BE2B92740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71F5630-36E5-D848-85D7-AB84A705BAFF}" type="slidenum">
              <a:t>1</a:t>
            </a:fld>
            <a:endParaRPr lang="es-P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EC8B7-3576-8F96-0169-B57BE62E5E2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429944" y="7070104"/>
            <a:ext cx="27539396" cy="15040224"/>
          </a:xfrm>
        </p:spPr>
        <p:txBody>
          <a:bodyPr anchor="b" anchorCtr="1"/>
          <a:lstStyle>
            <a:lvl1pPr algn="ctr">
              <a:defRPr sz="21259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784CCC-C0C5-192B-2B65-7BEB9CF695E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049914" y="22690342"/>
            <a:ext cx="24299466" cy="10430149"/>
          </a:xfrm>
        </p:spPr>
        <p:txBody>
          <a:bodyPr anchorCtr="1"/>
          <a:lstStyle>
            <a:lvl1pPr marL="0" indent="0" algn="ctr">
              <a:buNone/>
              <a:defRPr sz="8504"/>
            </a:lvl1pPr>
          </a:lstStyle>
          <a:p>
            <a:pPr lvl="0"/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B9919-B8E5-697D-9712-51B2BA4C9E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83D297-01F0-3F49-80C8-5FF74A2FAE6A}" type="datetime1">
              <a:rPr lang="es-ES"/>
              <a:pPr lvl="0"/>
              <a:t>21/10/24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D67D0-8929-EBAC-8647-E38F01BCC8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6483E-F913-83B0-2ED7-4BB7323B2D3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884552-DD0B-CB46-89DC-450D5BFEEE00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9425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6ABA9-0AC9-B946-4BD5-C0212CE19CD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812BD6-7429-B4F2-39A0-42EE29A63B1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A07A3-8E7A-2D7B-12BC-2E347A64477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D55172-7D5D-2144-B6E2-B185C6D826AE}" type="datetime1">
              <a:rPr lang="es-ES"/>
              <a:pPr lvl="0"/>
              <a:t>21/10/24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CF676-DD37-1A94-1D8D-8D1457C4DE3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246AD-CFE4-BD81-1C08-56AD56A80D8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CAC7F5-A652-A54B-9C89-2CA48D19DE20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308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81F0AE-3D34-D702-4649-384A0C9617C5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23185745" y="2300036"/>
            <a:ext cx="6986098" cy="3661054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6092D-B79B-EF94-CA12-6360CAAE722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2227450" y="2300036"/>
            <a:ext cx="20553297" cy="3661054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32869-2DC5-8EF2-0A14-0FCA443DC3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E55A70-8A3E-884B-8DE6-6C429B19FB94}" type="datetime1">
              <a:rPr lang="es-ES"/>
              <a:pPr lvl="0"/>
              <a:t>21/10/24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5B8E8-F84E-38D7-C8F2-03B0FE373A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E380A-EA15-BF30-AE07-33403A4A39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277BA5-D6CD-1F49-9685-0E2657FCB573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2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29A75-C797-7A95-31AC-B2F65F5AE55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07FBD-4F65-2C43-D672-840A84B7DC3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06935-AA47-D1FC-A919-EE2D44BC43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CBD9C2-D10E-DE49-B526-9FB015AD2F5E}" type="datetime1">
              <a:rPr lang="es-ES"/>
              <a:pPr lvl="0"/>
              <a:t>21/10/24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200F2-E027-7378-3ED6-05C6DD674D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F0338-1ED8-CE7D-AE0F-052684911F3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F3B9E2-F528-DD4F-87C4-5A7FDC98C7A3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444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D67CB-DF49-879D-F908-7F7DF31A55F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10580" y="10770168"/>
            <a:ext cx="27944384" cy="17970264"/>
          </a:xfrm>
        </p:spPr>
        <p:txBody>
          <a:bodyPr anchor="b"/>
          <a:lstStyle>
            <a:lvl1pPr>
              <a:defRPr sz="21259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108E3-951E-F994-2D55-0453B5A60CC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10580" y="28910438"/>
            <a:ext cx="27944384" cy="9450131"/>
          </a:xfrm>
        </p:spPr>
        <p:txBody>
          <a:bodyPr/>
          <a:lstStyle>
            <a:lvl1pPr marL="0" indent="0">
              <a:buNone/>
              <a:defRPr sz="8504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C39EB-F0C8-8CB5-BAA7-7F113C70ACD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FFA3B3-FA8C-5342-A4FD-DAC103E43701}" type="datetime1">
              <a:rPr lang="es-ES"/>
              <a:pPr lvl="0"/>
              <a:t>21/10/24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B35AE-9B7C-1041-6CE2-5919D4C68EA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597B9-1A75-ACE1-7895-D7180E297C9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06144F-9B56-D54F-93E2-7C72DE36BE26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43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5A3DB-7BA3-ACD3-F644-9023160708A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E09FE-8C44-6793-29FE-33C82452D29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27450" y="11500171"/>
            <a:ext cx="13769693" cy="2741041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65AA3-C327-95CF-8960-FEFCA65BC01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6402141" y="11500171"/>
            <a:ext cx="13769693" cy="2741041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496B2-1BB9-F469-2FF4-1547F06DBD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04D04B-3B96-4A4C-9316-EFD630899E23}" type="datetime1">
              <a:rPr lang="es-ES"/>
              <a:pPr lvl="0"/>
              <a:t>21/10/24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E4841-C3C3-19DE-A521-9094CA5446E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F259C-0803-E14C-7AAC-58840D2D1F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0886E1-3B31-4C4D-B4BB-230EE3EDD5E8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691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C97EE-8220-D69B-E67D-CE003BE95A3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31675" y="2300045"/>
            <a:ext cx="27944384" cy="835012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423BA-F4C6-3B07-08F4-FD67AB69E21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31675" y="10590160"/>
            <a:ext cx="13706417" cy="5190070"/>
          </a:xfrm>
        </p:spPr>
        <p:txBody>
          <a:bodyPr anchor="b"/>
          <a:lstStyle>
            <a:lvl1pPr marL="0" indent="0">
              <a:buNone/>
              <a:defRPr sz="8504" b="1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2C532-8692-31BB-66CD-FD676B3DB3B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2231675" y="15780230"/>
            <a:ext cx="13706417" cy="2321034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6E69F4-6D28-1CFF-7FBB-E1054022E7C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16402141" y="10590160"/>
            <a:ext cx="13773918" cy="5190070"/>
          </a:xfrm>
        </p:spPr>
        <p:txBody>
          <a:bodyPr anchor="b"/>
          <a:lstStyle>
            <a:lvl1pPr marL="0" indent="0">
              <a:buNone/>
              <a:defRPr sz="8504" b="1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D5AA44-49A5-D216-E415-6A6ADE20613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16402141" y="15780230"/>
            <a:ext cx="13773918" cy="2321034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52077-FD3F-F888-20BE-5C6F70CD131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012A15-45C6-8E4B-9CB4-2F0772E3DA58}" type="datetime1">
              <a:rPr lang="es-ES"/>
              <a:pPr lvl="0"/>
              <a:t>21/10/24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AAD672-C653-5BBD-0E21-82F6A27809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61F84C-1CA6-1F72-8441-9D44431E69E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331994-075C-2D43-ACCB-99E2DE6B843B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92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0FEAB-A518-9BBF-835A-8045E0256CE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D915FE-4F10-BB39-EBD6-F9A380D98C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8B5F37-69F9-3448-8359-AEB247803E27}" type="datetime1">
              <a:rPr lang="es-ES"/>
              <a:pPr lvl="0"/>
              <a:t>21/10/24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4249F-91C2-2BE5-F38C-ABB00EA31A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88059-7135-5572-7129-9D3A3C77F1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1CA2C6-ACAA-FD4C-94A5-1E24CFE91196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078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612F27-2E0C-7D73-928F-44E974BCE2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D94828-5B28-244A-801A-0B05E295480A}" type="datetime1">
              <a:rPr lang="es-ES"/>
              <a:pPr lvl="0"/>
              <a:t>21/10/24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9F51AF-8E78-6C0F-6670-23A2B5BE9D0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96CFE3-6C65-0B3F-DFAA-FCCCA228B45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805489-F782-C94B-B5A1-8436E8BF69AD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66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EC74D-3073-F7FD-CE0E-6E3F0605613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31675" y="2880039"/>
            <a:ext cx="10449616" cy="10080144"/>
          </a:xfrm>
        </p:spPr>
        <p:txBody>
          <a:bodyPr anchor="b"/>
          <a:lstStyle>
            <a:lvl1pPr>
              <a:defRPr sz="11338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9BEDB-8F6E-5410-B93C-8EA0D43D60D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773918" y="6220105"/>
            <a:ext cx="16402141" cy="30700449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9879A-F263-3D85-E58A-F3017D76465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231675" y="12960193"/>
            <a:ext cx="10449616" cy="24010360"/>
          </a:xfrm>
        </p:spPr>
        <p:txBody>
          <a:bodyPr/>
          <a:lstStyle>
            <a:lvl1pPr marL="0" indent="0">
              <a:buNone/>
              <a:defRPr sz="5669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DBB7B-DFD9-FBA3-A1EE-0CFEEA5FD5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EAC28A-175F-E143-A948-7E9E6EF271E5}" type="datetime1">
              <a:rPr lang="es-ES"/>
              <a:pPr lvl="0"/>
              <a:t>21/10/24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DDC8B-8424-D841-3247-FEBDF87A17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B3AA25-2811-08A5-BF82-2532E28E566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E52353-1458-B946-828E-7C02A8FB69FA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72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9C5B8-A106-B92D-FF1F-CCB46AC6B16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31675" y="2880039"/>
            <a:ext cx="10449616" cy="10080144"/>
          </a:xfrm>
        </p:spPr>
        <p:txBody>
          <a:bodyPr anchor="b"/>
          <a:lstStyle>
            <a:lvl1pPr>
              <a:defRPr sz="11338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46E855-1A27-A20E-7D04-4EBA3976E3A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3773918" y="6220105"/>
            <a:ext cx="16402141" cy="30700449"/>
          </a:xfrm>
        </p:spPr>
        <p:txBody>
          <a:bodyPr/>
          <a:lstStyle>
            <a:lvl1pPr marL="0" indent="0">
              <a:buNone/>
              <a:defRPr sz="11338"/>
            </a:lvl1pPr>
          </a:lstStyle>
          <a:p>
            <a:pPr lvl="0"/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94B39-E9DB-8F81-7706-4ADD2620BFA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231675" y="12960193"/>
            <a:ext cx="10449616" cy="24010360"/>
          </a:xfrm>
        </p:spPr>
        <p:txBody>
          <a:bodyPr/>
          <a:lstStyle>
            <a:lvl1pPr marL="0" indent="0">
              <a:buNone/>
              <a:defRPr sz="5669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7F9AB-2AB2-6739-BA6E-FDDEC2D32A9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DF6587-8DC4-DE40-BDA5-8054AF1426B7}" type="datetime1">
              <a:rPr lang="es-ES"/>
              <a:pPr lvl="0"/>
              <a:t>21/10/24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64B58-B82B-E0BB-213B-A9BC14DDB79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E4ED4B-BC63-CEE1-19CC-F7EE9BA2BC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13403F-5D6F-B34A-994D-D4C2DC6FA94E}" type="slidenum"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966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5A485-85A1-B101-246F-35B2AFBD59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27450" y="2300045"/>
            <a:ext cx="27944384" cy="83501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2ED30-D2B6-86A6-9624-696E20DD019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27450" y="11500171"/>
            <a:ext cx="27944384" cy="274104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48797-5FAE-0D8E-3C95-4B05AA4FC8B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2227450" y="40040597"/>
            <a:ext cx="7289843" cy="23000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4252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A7554CD-1CDC-BA42-8AB9-53BE5055EBE0}" type="datetime1">
              <a:rPr lang="es-ES"/>
              <a:pPr lvl="0"/>
              <a:t>21/10/24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5FE49-0A63-9AF5-E40E-733EF95E233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0732267" y="40040597"/>
            <a:ext cx="10934760" cy="23000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4252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D196D-F83E-7E51-798A-A69F5B47D74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22882000" y="40040597"/>
            <a:ext cx="7289843" cy="23000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4252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A99953A-7A3B-A047-A678-9BD686CA3639}" type="slidenum"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3239902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1559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809975" marR="0" lvl="0" indent="-809975" algn="l" defTabSz="3239902" rtl="0" fontAlgn="auto" hangingPunct="1">
        <a:lnSpc>
          <a:spcPct val="90000"/>
        </a:lnSpc>
        <a:spcBef>
          <a:spcPts val="3545"/>
        </a:spcBef>
        <a:spcAft>
          <a:spcPts val="0"/>
        </a:spcAft>
        <a:buSzPct val="100000"/>
        <a:buFont typeface="Arial" pitchFamily="34"/>
        <a:buChar char="•"/>
        <a:tabLst/>
        <a:defRPr lang="es-ES" sz="9921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2429926" marR="0" lvl="1" indent="-809975" algn="l" defTabSz="3239902" rtl="0" fontAlgn="auto" hangingPunct="1">
        <a:lnSpc>
          <a:spcPct val="90000"/>
        </a:lnSpc>
        <a:spcBef>
          <a:spcPts val="1770"/>
        </a:spcBef>
        <a:spcAft>
          <a:spcPts val="0"/>
        </a:spcAft>
        <a:buSzPct val="100000"/>
        <a:buFont typeface="Arial" pitchFamily="34"/>
        <a:buChar char="•"/>
        <a:tabLst/>
        <a:defRPr lang="es-ES" sz="8504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4049877" marR="0" lvl="2" indent="-809975" algn="l" defTabSz="3239902" rtl="0" fontAlgn="auto" hangingPunct="1">
        <a:lnSpc>
          <a:spcPct val="90000"/>
        </a:lnSpc>
        <a:spcBef>
          <a:spcPts val="1770"/>
        </a:spcBef>
        <a:spcAft>
          <a:spcPts val="0"/>
        </a:spcAft>
        <a:buSzPct val="100000"/>
        <a:buFont typeface="Arial" pitchFamily="34"/>
        <a:buChar char="•"/>
        <a:tabLst/>
        <a:defRPr lang="es-ES" sz="7086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5669828" marR="0" lvl="3" indent="-809975" algn="l" defTabSz="3239902" rtl="0" fontAlgn="auto" hangingPunct="1">
        <a:lnSpc>
          <a:spcPct val="90000"/>
        </a:lnSpc>
        <a:spcBef>
          <a:spcPts val="1770"/>
        </a:spcBef>
        <a:spcAft>
          <a:spcPts val="0"/>
        </a:spcAft>
        <a:buSzPct val="100000"/>
        <a:buFont typeface="Arial" pitchFamily="34"/>
        <a:buChar char="•"/>
        <a:tabLst/>
        <a:defRPr lang="es-ES" sz="6378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7289779" marR="0" lvl="4" indent="-809975" algn="l" defTabSz="3239902" rtl="0" fontAlgn="auto" hangingPunct="1">
        <a:lnSpc>
          <a:spcPct val="90000"/>
        </a:lnSpc>
        <a:spcBef>
          <a:spcPts val="1770"/>
        </a:spcBef>
        <a:spcAft>
          <a:spcPts val="0"/>
        </a:spcAft>
        <a:buSzPct val="100000"/>
        <a:buFont typeface="Arial" pitchFamily="34"/>
        <a:buChar char="•"/>
        <a:tabLst/>
        <a:defRPr lang="es-ES" sz="6378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jpe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ciencedirect.com/topics/pharmacology-toxicology-and-pharmaceutical-science/staphylococcus-aureus" TargetMode="External"/><Relationship Id="rId5" Type="http://schemas.openxmlformats.org/officeDocument/2006/relationships/hyperlink" Target="https://www.sciencedirect.com/topics/pharmacology-toxicology-and-pharmaceutical-science/dichloromethane" TargetMode="External"/><Relationship Id="rId4" Type="http://schemas.openxmlformats.org/officeDocument/2006/relationships/hyperlink" Target="https://www.sciencedirect.com/topics/pharmacology-toxicology-and-pharmaceutical-science/hexa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64">
            <a:extLst>
              <a:ext uri="{FF2B5EF4-FFF2-40B4-BE49-F238E27FC236}">
                <a16:creationId xmlns:a16="http://schemas.microsoft.com/office/drawing/2014/main" id="{AC1DA941-82CC-1172-5109-8F6299ABA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8"/>
            <a:ext cx="32399285" cy="4319803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uadroTexto 14">
            <a:extLst>
              <a:ext uri="{FF2B5EF4-FFF2-40B4-BE49-F238E27FC236}">
                <a16:creationId xmlns:a16="http://schemas.microsoft.com/office/drawing/2014/main" id="{D739347A-AE56-2FCC-2003-33D42430F233}"/>
              </a:ext>
            </a:extLst>
          </p:cNvPr>
          <p:cNvSpPr txBox="1"/>
          <p:nvPr/>
        </p:nvSpPr>
        <p:spPr>
          <a:xfrm>
            <a:off x="1356850" y="10301173"/>
            <a:ext cx="811161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E" sz="32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INTRODUCCIÓN</a:t>
            </a:r>
          </a:p>
        </p:txBody>
      </p:sp>
      <p:sp>
        <p:nvSpPr>
          <p:cNvPr id="4" name="CuadroTexto 15">
            <a:extLst>
              <a:ext uri="{FF2B5EF4-FFF2-40B4-BE49-F238E27FC236}">
                <a16:creationId xmlns:a16="http://schemas.microsoft.com/office/drawing/2014/main" id="{5967D829-C188-9E47-DA3A-209513644245}"/>
              </a:ext>
            </a:extLst>
          </p:cNvPr>
          <p:cNvSpPr txBox="1"/>
          <p:nvPr/>
        </p:nvSpPr>
        <p:spPr>
          <a:xfrm>
            <a:off x="1356850" y="22494313"/>
            <a:ext cx="811161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E" sz="32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METODOLOGÍA</a:t>
            </a:r>
          </a:p>
        </p:txBody>
      </p:sp>
      <p:sp>
        <p:nvSpPr>
          <p:cNvPr id="5" name="CuadroTexto 16">
            <a:extLst>
              <a:ext uri="{FF2B5EF4-FFF2-40B4-BE49-F238E27FC236}">
                <a16:creationId xmlns:a16="http://schemas.microsoft.com/office/drawing/2014/main" id="{15AE18CD-76A6-DF3E-2868-5EEDE71275A4}"/>
              </a:ext>
            </a:extLst>
          </p:cNvPr>
          <p:cNvSpPr txBox="1"/>
          <p:nvPr/>
        </p:nvSpPr>
        <p:spPr>
          <a:xfrm>
            <a:off x="15143030" y="10277727"/>
            <a:ext cx="811161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E" sz="32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RESULTADOS</a:t>
            </a:r>
          </a:p>
        </p:txBody>
      </p:sp>
      <p:sp>
        <p:nvSpPr>
          <p:cNvPr id="6" name="CuadroTexto 17">
            <a:extLst>
              <a:ext uri="{FF2B5EF4-FFF2-40B4-BE49-F238E27FC236}">
                <a16:creationId xmlns:a16="http://schemas.microsoft.com/office/drawing/2014/main" id="{694F6803-7A4E-9BAE-637D-630080A8CE90}"/>
              </a:ext>
            </a:extLst>
          </p:cNvPr>
          <p:cNvSpPr txBox="1"/>
          <p:nvPr/>
        </p:nvSpPr>
        <p:spPr>
          <a:xfrm>
            <a:off x="15136758" y="25661182"/>
            <a:ext cx="811161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E" sz="32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CONCLUSIONES</a:t>
            </a:r>
          </a:p>
        </p:txBody>
      </p:sp>
      <p:sp>
        <p:nvSpPr>
          <p:cNvPr id="7" name="CuadroTexto 18">
            <a:extLst>
              <a:ext uri="{FF2B5EF4-FFF2-40B4-BE49-F238E27FC236}">
                <a16:creationId xmlns:a16="http://schemas.microsoft.com/office/drawing/2014/main" id="{0E46F7D6-C733-92D3-82C5-F79AADEF8F17}"/>
              </a:ext>
            </a:extLst>
          </p:cNvPr>
          <p:cNvSpPr txBox="1"/>
          <p:nvPr/>
        </p:nvSpPr>
        <p:spPr>
          <a:xfrm>
            <a:off x="15018773" y="31735303"/>
            <a:ext cx="811161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E" sz="32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REFERENCIAS BIBLIOGRÁFICAS </a:t>
            </a:r>
          </a:p>
        </p:txBody>
      </p:sp>
      <p:sp>
        <p:nvSpPr>
          <p:cNvPr id="8" name="CuadroTexto 19">
            <a:extLst>
              <a:ext uri="{FF2B5EF4-FFF2-40B4-BE49-F238E27FC236}">
                <a16:creationId xmlns:a16="http://schemas.microsoft.com/office/drawing/2014/main" id="{0184DABA-7BEE-FEFC-1254-3935E1BA1F4A}"/>
              </a:ext>
            </a:extLst>
          </p:cNvPr>
          <p:cNvSpPr txBox="1"/>
          <p:nvPr/>
        </p:nvSpPr>
        <p:spPr>
          <a:xfrm>
            <a:off x="15018773" y="36407220"/>
            <a:ext cx="811161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E" sz="32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AGRADECIMIENTO</a:t>
            </a:r>
          </a:p>
        </p:txBody>
      </p:sp>
      <p:sp>
        <p:nvSpPr>
          <p:cNvPr id="9" name="CuadroTexto 21">
            <a:extLst>
              <a:ext uri="{FF2B5EF4-FFF2-40B4-BE49-F238E27FC236}">
                <a16:creationId xmlns:a16="http://schemas.microsoft.com/office/drawing/2014/main" id="{A6172AE5-24A5-F1CD-DAC0-A8FEB44C23FB}"/>
              </a:ext>
            </a:extLst>
          </p:cNvPr>
          <p:cNvSpPr txBox="1"/>
          <p:nvPr/>
        </p:nvSpPr>
        <p:spPr>
          <a:xfrm>
            <a:off x="11347649" y="6259086"/>
            <a:ext cx="8111614" cy="7694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E" sz="44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RESUMEN</a:t>
            </a:r>
          </a:p>
        </p:txBody>
      </p:sp>
      <p:sp>
        <p:nvSpPr>
          <p:cNvPr id="10" name="CuadroTexto 22">
            <a:extLst>
              <a:ext uri="{FF2B5EF4-FFF2-40B4-BE49-F238E27FC236}">
                <a16:creationId xmlns:a16="http://schemas.microsoft.com/office/drawing/2014/main" id="{3A5C952F-0E6A-252F-2D08-EC4612737186}"/>
              </a:ext>
            </a:extLst>
          </p:cNvPr>
          <p:cNvSpPr txBox="1"/>
          <p:nvPr/>
        </p:nvSpPr>
        <p:spPr>
          <a:xfrm>
            <a:off x="7396060" y="912534"/>
            <a:ext cx="16577943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E" sz="4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TÍTULO</a:t>
            </a:r>
            <a:endParaRPr lang="es-PE" sz="4000" b="1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11" name="CuadroTexto 23">
            <a:extLst>
              <a:ext uri="{FF2B5EF4-FFF2-40B4-BE49-F238E27FC236}">
                <a16:creationId xmlns:a16="http://schemas.microsoft.com/office/drawing/2014/main" id="{CA18BF33-DD13-C7CB-0E7C-46499F3C77C1}"/>
              </a:ext>
            </a:extLst>
          </p:cNvPr>
          <p:cNvSpPr txBox="1"/>
          <p:nvPr/>
        </p:nvSpPr>
        <p:spPr>
          <a:xfrm>
            <a:off x="11629229" y="2151610"/>
            <a:ext cx="8111614" cy="15696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E" sz="32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Autores: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E" sz="32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Afiliación: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PE" sz="32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*e-mail:</a:t>
            </a:r>
          </a:p>
        </p:txBody>
      </p:sp>
      <p:sp>
        <p:nvSpPr>
          <p:cNvPr id="12" name="CuadroTexto 29">
            <a:extLst>
              <a:ext uri="{FF2B5EF4-FFF2-40B4-BE49-F238E27FC236}">
                <a16:creationId xmlns:a16="http://schemas.microsoft.com/office/drawing/2014/main" id="{E45C3C30-6C08-D52E-D8B9-CE8F84852709}"/>
              </a:ext>
            </a:extLst>
          </p:cNvPr>
          <p:cNvSpPr txBox="1"/>
          <p:nvPr/>
        </p:nvSpPr>
        <p:spPr>
          <a:xfrm>
            <a:off x="457200" y="7584783"/>
            <a:ext cx="31470603" cy="23083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Phyllantus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acidus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(P2) are traditionally used in the management of various diseases in several cultures. Leaf (L) and fruit (F) extracts (decoction, 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4" tooltip="Learn more about hexane from ScienceDirect's AI-generated Topic Pages"/>
              </a:rPr>
              <a:t>hexane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, 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5" tooltip="Learn more about dichloromethane from ScienceDirect's AI-generated Topic Pages"/>
              </a:rPr>
              <a:t>dichloromethane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, ethyl acetate-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EtOAc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and methanol) were prepared and investigated for their antimicrobial, antioxidant and cytotoxic properties 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 vitro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P1 and P2 extracts showed broad spectrum activity against ATCC bacterial strains and clinical isolates. P1L and P2F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EtOAc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extracts inhibited the growth of ATCC strains of 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6" tooltip="Learn more about S. aureus from ScienceDirect's AI-generated Topic Pages"/>
              </a:rPr>
              <a:t>S. aureus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and 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V. 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parahaemolytius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(MIC = 250 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μg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/ml). P1F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EtOAc</a:t>
            </a:r>
            <a:endParaRPr lang="es-PE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3" name="CuadroTexto 30">
            <a:extLst>
              <a:ext uri="{FF2B5EF4-FFF2-40B4-BE49-F238E27FC236}">
                <a16:creationId xmlns:a16="http://schemas.microsoft.com/office/drawing/2014/main" id="{021509B4-8A3E-7698-87BC-E73B1BBD6E92}"/>
              </a:ext>
            </a:extLst>
          </p:cNvPr>
          <p:cNvSpPr txBox="1"/>
          <p:nvPr/>
        </p:nvSpPr>
        <p:spPr>
          <a:xfrm>
            <a:off x="447370" y="10962229"/>
            <a:ext cx="7744135" cy="95102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Phyllantus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acidus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(P2) are traditionally used in the management of various diseases in several cultures. Leaf (L) and fruit (F) extracts (decoction, 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4" tooltip="Learn more about hexane from ScienceDirect's AI-generated Topic Pages"/>
              </a:rPr>
              <a:t>hexane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, 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5" tooltip="Learn more about dichloromethane from ScienceDirect's AI-generated Topic Pages"/>
              </a:rPr>
              <a:t>dichloromethane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, ethyl acetate-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EtOAc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and methanol) were prepared and investigated for their antimicrobial, antioxidant and cytotoxic properties 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 vitro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P1 and P2 extracts showed broad spectrum activity against ATCC bacterial strains and clinical isolates. P1L and P2F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EtOAc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extracts inhibited the growth of ATCC strains of 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6" tooltip="Learn more about S. aureus from ScienceDirect's AI-generated Topic Pages"/>
              </a:rPr>
              <a:t>S. aureus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and 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V. 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parahaemolytius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(MIC = 250 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μg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/ml). P1F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EtOAc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extract was found active against</a:t>
            </a:r>
            <a:endParaRPr lang="es-PE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CuadroTexto 31">
            <a:extLst>
              <a:ext uri="{FF2B5EF4-FFF2-40B4-BE49-F238E27FC236}">
                <a16:creationId xmlns:a16="http://schemas.microsoft.com/office/drawing/2014/main" id="{D2378901-ED25-AE59-1974-EF3BF753882D}"/>
              </a:ext>
            </a:extLst>
          </p:cNvPr>
          <p:cNvSpPr txBox="1"/>
          <p:nvPr/>
        </p:nvSpPr>
        <p:spPr>
          <a:xfrm>
            <a:off x="14249396" y="16967899"/>
            <a:ext cx="17551405" cy="4524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Phyllantus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acidus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(P2) are traditionally used in the management of various diseases in several cultures. Leaf (L) and fruit (F) extracts (decoction, 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4" tooltip="Learn more about hexane from ScienceDirect's AI-generated Topic Pages"/>
              </a:rPr>
              <a:t>hexane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, 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5" tooltip="Learn more about dichloromethane from ScienceDirect's AI-generated Topic Pages"/>
              </a:rPr>
              <a:t>dichloromethane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, ethyl acetate-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EtOAc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and methanol) were prepared and investigated for their antimicrobial, antioxidant and cytotoxic properties 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 vitro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P1 and P2 extracts showed broad spectrum activity against ATCC bacterial strains and clinical isolates. P1L and P2F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EtOAc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extracts inhibited the growth of ATCC strains of 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6" tooltip="Learn more about S. aureus from ScienceDirect's AI-generated Topic Pages"/>
              </a:rPr>
              <a:t>S. aureus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and 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V. 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parahaemolytius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(MIC = 250 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μg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/ml). P1F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EtOAc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extract was found active against ATCC strains of 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E. coli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and 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S. aureus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(MIC = 250 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μg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/ml). </a:t>
            </a:r>
            <a:endParaRPr lang="es-PE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15" name="Diagrama 32">
            <a:extLst>
              <a:ext uri="{FF2B5EF4-FFF2-40B4-BE49-F238E27FC236}">
                <a16:creationId xmlns:a16="http://schemas.microsoft.com/office/drawing/2014/main" id="{9DAC6E90-2D98-5CD6-0499-A84798178E0B}"/>
              </a:ext>
            </a:extLst>
          </p:cNvPr>
          <p:cNvGrpSpPr/>
          <p:nvPr/>
        </p:nvGrpSpPr>
        <p:grpSpPr>
          <a:xfrm>
            <a:off x="8675452" y="11371313"/>
            <a:ext cx="3887717" cy="4573783"/>
            <a:chOff x="8675452" y="11371313"/>
            <a:chExt cx="3887717" cy="4573783"/>
          </a:xfrm>
        </p:grpSpPr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E4D969ED-2A30-1DEC-F356-12D77AAA55F6}"/>
                </a:ext>
              </a:extLst>
            </p:cNvPr>
            <p:cNvSpPr/>
            <p:nvPr/>
          </p:nvSpPr>
          <p:spPr>
            <a:xfrm>
              <a:off x="8675452" y="11371313"/>
              <a:ext cx="3887717" cy="457378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8361FD53-C083-3324-8413-8D8C067D318D}"/>
                </a:ext>
              </a:extLst>
            </p:cNvPr>
            <p:cNvSpPr/>
            <p:nvPr/>
          </p:nvSpPr>
          <p:spPr>
            <a:xfrm>
              <a:off x="8851547" y="11554266"/>
              <a:ext cx="3498942" cy="2972961"/>
            </a:xfrm>
            <a:prstGeom prst="rect">
              <a:avLst/>
            </a:prstGeom>
            <a:solidFill>
              <a:srgbClr val="C4D5EB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orma libre: forma 17">
              <a:extLst>
                <a:ext uri="{FF2B5EF4-FFF2-40B4-BE49-F238E27FC236}">
                  <a16:creationId xmlns:a16="http://schemas.microsoft.com/office/drawing/2014/main" id="{C0AD7DBF-2A6A-C95C-2BA3-BEA5BDD204AD}"/>
                </a:ext>
              </a:extLst>
            </p:cNvPr>
            <p:cNvSpPr/>
            <p:nvPr/>
          </p:nvSpPr>
          <p:spPr>
            <a:xfrm>
              <a:off x="8851547" y="14527228"/>
              <a:ext cx="3498942" cy="12349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498947"/>
                <a:gd name="f7" fmla="val 1234922"/>
                <a:gd name="f8" fmla="+- 0 0 -90"/>
                <a:gd name="f9" fmla="*/ f3 1 3498947"/>
                <a:gd name="f10" fmla="*/ f4 1 1234922"/>
                <a:gd name="f11" fmla="+- f7 0 f5"/>
                <a:gd name="f12" fmla="+- f6 0 f5"/>
                <a:gd name="f13" fmla="*/ f8 f0 1"/>
                <a:gd name="f14" fmla="*/ f12 1 3498947"/>
                <a:gd name="f15" fmla="*/ f11 1 1234922"/>
                <a:gd name="f16" fmla="*/ 0 f12 1"/>
                <a:gd name="f17" fmla="*/ 0 f11 1"/>
                <a:gd name="f18" fmla="*/ 3498947 f12 1"/>
                <a:gd name="f19" fmla="*/ 1234922 f11 1"/>
                <a:gd name="f20" fmla="*/ f13 1 f2"/>
                <a:gd name="f21" fmla="*/ f16 1 3498947"/>
                <a:gd name="f22" fmla="*/ f17 1 1234922"/>
                <a:gd name="f23" fmla="*/ f18 1 3498947"/>
                <a:gd name="f24" fmla="*/ f19 1 1234922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498947" h="123492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76196" tIns="76196" rIns="76196" bIns="76196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were prepared and investigated for their antimicrobial,</a:t>
              </a:r>
              <a:endParaRPr lang="es-E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19" name="Diagrama 35">
            <a:extLst>
              <a:ext uri="{FF2B5EF4-FFF2-40B4-BE49-F238E27FC236}">
                <a16:creationId xmlns:a16="http://schemas.microsoft.com/office/drawing/2014/main" id="{326F6F53-C111-2A3E-7405-0BD99F5AD1FA}"/>
              </a:ext>
            </a:extLst>
          </p:cNvPr>
          <p:cNvGrpSpPr/>
          <p:nvPr/>
        </p:nvGrpSpPr>
        <p:grpSpPr>
          <a:xfrm>
            <a:off x="8713546" y="16092507"/>
            <a:ext cx="3887717" cy="4573783"/>
            <a:chOff x="8713546" y="16092507"/>
            <a:chExt cx="3887717" cy="4573783"/>
          </a:xfrm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4B79AB9D-AFD7-6286-1F40-A583109C6C02}"/>
                </a:ext>
              </a:extLst>
            </p:cNvPr>
            <p:cNvSpPr/>
            <p:nvPr/>
          </p:nvSpPr>
          <p:spPr>
            <a:xfrm>
              <a:off x="8713546" y="16092507"/>
              <a:ext cx="3887717" cy="457378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84A6B4D1-620E-AD18-A2A9-D59C1A12C475}"/>
                </a:ext>
              </a:extLst>
            </p:cNvPr>
            <p:cNvSpPr/>
            <p:nvPr/>
          </p:nvSpPr>
          <p:spPr>
            <a:xfrm>
              <a:off x="8889641" y="16275460"/>
              <a:ext cx="3498942" cy="2972961"/>
            </a:xfrm>
            <a:prstGeom prst="rect">
              <a:avLst/>
            </a:prstGeom>
            <a:solidFill>
              <a:srgbClr val="C4D5EB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64E196B0-B464-04EF-D86E-537CECB8759B}"/>
                </a:ext>
              </a:extLst>
            </p:cNvPr>
            <p:cNvSpPr/>
            <p:nvPr/>
          </p:nvSpPr>
          <p:spPr>
            <a:xfrm>
              <a:off x="8889641" y="19248421"/>
              <a:ext cx="3498942" cy="12349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498947"/>
                <a:gd name="f7" fmla="val 1234922"/>
                <a:gd name="f8" fmla="+- 0 0 -90"/>
                <a:gd name="f9" fmla="*/ f3 1 3498947"/>
                <a:gd name="f10" fmla="*/ f4 1 1234922"/>
                <a:gd name="f11" fmla="+- f7 0 f5"/>
                <a:gd name="f12" fmla="+- f6 0 f5"/>
                <a:gd name="f13" fmla="*/ f8 f0 1"/>
                <a:gd name="f14" fmla="*/ f12 1 3498947"/>
                <a:gd name="f15" fmla="*/ f11 1 1234922"/>
                <a:gd name="f16" fmla="*/ 0 f12 1"/>
                <a:gd name="f17" fmla="*/ 0 f11 1"/>
                <a:gd name="f18" fmla="*/ 3498947 f12 1"/>
                <a:gd name="f19" fmla="*/ 1234922 f11 1"/>
                <a:gd name="f20" fmla="*/ f13 1 f2"/>
                <a:gd name="f21" fmla="*/ f16 1 3498947"/>
                <a:gd name="f22" fmla="*/ f17 1 1234922"/>
                <a:gd name="f23" fmla="*/ f18 1 3498947"/>
                <a:gd name="f24" fmla="*/ f19 1 1234922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498947" h="123492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76196" tIns="76196" rIns="76196" bIns="76196" anchor="ctr" anchorCtr="1" compatLnSpc="1">
              <a:noAutofit/>
            </a:bodyPr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2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were prepared and investigated for their antimicrobial,</a:t>
              </a:r>
              <a:endParaRPr lang="es-E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3" name="CuadroTexto 36">
            <a:extLst>
              <a:ext uri="{FF2B5EF4-FFF2-40B4-BE49-F238E27FC236}">
                <a16:creationId xmlns:a16="http://schemas.microsoft.com/office/drawing/2014/main" id="{3CBB6842-61BA-97BE-D2EF-E44143AF2397}"/>
              </a:ext>
            </a:extLst>
          </p:cNvPr>
          <p:cNvSpPr txBox="1"/>
          <p:nvPr/>
        </p:nvSpPr>
        <p:spPr>
          <a:xfrm>
            <a:off x="457200" y="20534808"/>
            <a:ext cx="12358536" cy="1754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Phyllantus acidus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(P2) are traditionally used in the management of various diseases in several cultures. Leaf (L) and fruit (F) extracts (</a:t>
            </a:r>
            <a:endParaRPr lang="es-PE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4" name="CuadroTexto 37">
            <a:extLst>
              <a:ext uri="{FF2B5EF4-FFF2-40B4-BE49-F238E27FC236}">
                <a16:creationId xmlns:a16="http://schemas.microsoft.com/office/drawing/2014/main" id="{10263FFD-E9BC-752B-FBB6-ACEB57C8A58E}"/>
              </a:ext>
            </a:extLst>
          </p:cNvPr>
          <p:cNvSpPr txBox="1"/>
          <p:nvPr/>
        </p:nvSpPr>
        <p:spPr>
          <a:xfrm>
            <a:off x="457200" y="23296836"/>
            <a:ext cx="12915900" cy="28623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Phyllantus acidus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(P2) are traditionally used in the management of various diseases in several cultures. Leaf (L) and fruit (F) extracts (decoction, 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4" tooltip="Learn more about hexane from ScienceDirect's AI-generated Topic Pages"/>
              </a:rPr>
              <a:t>hexane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 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5" tooltip="Learn more about dichloromethane from ScienceDirect's AI-generated Topic Pages"/>
              </a:rPr>
              <a:t>dichloromethane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 ethyl acetate- EtOAc and methanol) were prepared and investigated for their antimicrobial,</a:t>
            </a:r>
            <a:endParaRPr lang="es-PE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25" name="Diagrama 38">
            <a:extLst>
              <a:ext uri="{FF2B5EF4-FFF2-40B4-BE49-F238E27FC236}">
                <a16:creationId xmlns:a16="http://schemas.microsoft.com/office/drawing/2014/main" id="{5A36D0EE-45FD-4FC3-F32F-77DA72DD01D8}"/>
              </a:ext>
            </a:extLst>
          </p:cNvPr>
          <p:cNvGrpSpPr/>
          <p:nvPr/>
        </p:nvGrpSpPr>
        <p:grpSpPr>
          <a:xfrm>
            <a:off x="7779157" y="25709855"/>
            <a:ext cx="5836678" cy="4573783"/>
            <a:chOff x="7779157" y="25709855"/>
            <a:chExt cx="5836678" cy="4573783"/>
          </a:xfrm>
        </p:grpSpPr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074F476F-8138-E06D-D5C7-C9B257D23AF3}"/>
                </a:ext>
              </a:extLst>
            </p:cNvPr>
            <p:cNvSpPr/>
            <p:nvPr/>
          </p:nvSpPr>
          <p:spPr>
            <a:xfrm>
              <a:off x="9728118" y="25709855"/>
              <a:ext cx="3887717" cy="457378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30A7F746-6823-B6F1-34D4-02AF9C723DBA}"/>
                </a:ext>
              </a:extLst>
            </p:cNvPr>
            <p:cNvSpPr/>
            <p:nvPr/>
          </p:nvSpPr>
          <p:spPr>
            <a:xfrm>
              <a:off x="7779157" y="25892808"/>
              <a:ext cx="5331555" cy="2972961"/>
            </a:xfrm>
            <a:prstGeom prst="rect">
              <a:avLst/>
            </a:prstGeom>
            <a:solidFill>
              <a:srgbClr val="C4D5EB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2ED9C689-88E7-80A1-6061-D51A7E0341BB}"/>
                </a:ext>
              </a:extLst>
            </p:cNvPr>
            <p:cNvSpPr/>
            <p:nvPr/>
          </p:nvSpPr>
          <p:spPr>
            <a:xfrm>
              <a:off x="8695459" y="28865770"/>
              <a:ext cx="3498942" cy="12349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498947"/>
                <a:gd name="f7" fmla="val 1234922"/>
                <a:gd name="f8" fmla="+- 0 0 -90"/>
                <a:gd name="f9" fmla="*/ f3 1 3498947"/>
                <a:gd name="f10" fmla="*/ f4 1 1234922"/>
                <a:gd name="f11" fmla="+- f7 0 f5"/>
                <a:gd name="f12" fmla="+- f6 0 f5"/>
                <a:gd name="f13" fmla="*/ f8 f0 1"/>
                <a:gd name="f14" fmla="*/ f12 1 3498947"/>
                <a:gd name="f15" fmla="*/ f11 1 1234922"/>
                <a:gd name="f16" fmla="*/ 0 f12 1"/>
                <a:gd name="f17" fmla="*/ 0 f11 1"/>
                <a:gd name="f18" fmla="*/ 3498947 f12 1"/>
                <a:gd name="f19" fmla="*/ 1234922 f11 1"/>
                <a:gd name="f20" fmla="*/ f13 1 f2"/>
                <a:gd name="f21" fmla="*/ f16 1 3498947"/>
                <a:gd name="f22" fmla="*/ f17 1 1234922"/>
                <a:gd name="f23" fmla="*/ f18 1 3498947"/>
                <a:gd name="f24" fmla="*/ f19 1 1234922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498947" h="123492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68580" tIns="68580" rIns="68580" bIns="68580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were prepared and investigated for their antimicrobial,</a:t>
              </a:r>
              <a:endPara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9" name="CuadroTexto 39">
            <a:extLst>
              <a:ext uri="{FF2B5EF4-FFF2-40B4-BE49-F238E27FC236}">
                <a16:creationId xmlns:a16="http://schemas.microsoft.com/office/drawing/2014/main" id="{BC60D662-D119-6918-93E4-866A3CC7115B}"/>
              </a:ext>
            </a:extLst>
          </p:cNvPr>
          <p:cNvSpPr txBox="1"/>
          <p:nvPr/>
        </p:nvSpPr>
        <p:spPr>
          <a:xfrm>
            <a:off x="447370" y="26131887"/>
            <a:ext cx="7134532" cy="507831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Phyllantus acidus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(P2) are traditionally used in the management of various diseases in several cultures. Leaf (L) and fruit (F) extracts (decoction, 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4" tooltip="Learn more about hexane from ScienceDirect's AI-generated Topic Pages"/>
              </a:rPr>
              <a:t>hexane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 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5" tooltip="Learn more about dichloromethane from ScienceDirect's AI-generated Topic Pages"/>
              </a:rPr>
              <a:t>dichloromethane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 ethyl acetate- EtOAc and methanol) were prepared and investigated for their antimicrobial,</a:t>
            </a:r>
            <a:endParaRPr lang="es-PE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0" name="CuadroTexto 40">
            <a:extLst>
              <a:ext uri="{FF2B5EF4-FFF2-40B4-BE49-F238E27FC236}">
                <a16:creationId xmlns:a16="http://schemas.microsoft.com/office/drawing/2014/main" id="{B3E508A9-3493-DBA0-3E8A-ADDDD0B34A1F}"/>
              </a:ext>
            </a:extLst>
          </p:cNvPr>
          <p:cNvSpPr txBox="1"/>
          <p:nvPr/>
        </p:nvSpPr>
        <p:spPr>
          <a:xfrm>
            <a:off x="457200" y="31060019"/>
            <a:ext cx="12915900" cy="23083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Phyllantus acidus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(P2) are traditionally used in the management of various diseases in several cultures. Leaf (L) and fruit (F) extracts (decoction, 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4" tooltip="Learn more about hexane from ScienceDirect's AI-generated Topic Pages"/>
              </a:rPr>
              <a:t>hexane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 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5" tooltip="Learn more about dichloromethane from ScienceDirect's AI-generated Topic Pages"/>
              </a:rPr>
              <a:t>dichloromethane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 ethyl acetate- EtOAc and methanol) were prepared and investigated for</a:t>
            </a:r>
            <a:endParaRPr lang="es-PE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31" name="Diagrama 41">
            <a:extLst>
              <a:ext uri="{FF2B5EF4-FFF2-40B4-BE49-F238E27FC236}">
                <a16:creationId xmlns:a16="http://schemas.microsoft.com/office/drawing/2014/main" id="{1FB27E4F-C038-14E2-5935-D10D5E847B3C}"/>
              </a:ext>
            </a:extLst>
          </p:cNvPr>
          <p:cNvGrpSpPr/>
          <p:nvPr/>
        </p:nvGrpSpPr>
        <p:grpSpPr>
          <a:xfrm>
            <a:off x="565044" y="33344912"/>
            <a:ext cx="5836678" cy="4573783"/>
            <a:chOff x="565044" y="33344912"/>
            <a:chExt cx="5836678" cy="4573783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A72717C1-E04C-A0C4-8FC8-3569E32C0EF0}"/>
                </a:ext>
              </a:extLst>
            </p:cNvPr>
            <p:cNvSpPr/>
            <p:nvPr/>
          </p:nvSpPr>
          <p:spPr>
            <a:xfrm>
              <a:off x="2514005" y="33344912"/>
              <a:ext cx="3887717" cy="457378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0605AA27-BB25-22A1-E346-0010D5CAC7EA}"/>
                </a:ext>
              </a:extLst>
            </p:cNvPr>
            <p:cNvSpPr/>
            <p:nvPr/>
          </p:nvSpPr>
          <p:spPr>
            <a:xfrm>
              <a:off x="565044" y="33527856"/>
              <a:ext cx="5331555" cy="2972961"/>
            </a:xfrm>
            <a:prstGeom prst="rect">
              <a:avLst/>
            </a:prstGeom>
            <a:solidFill>
              <a:srgbClr val="C4D5EB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4" name="Forma libre: forma 33">
              <a:extLst>
                <a:ext uri="{FF2B5EF4-FFF2-40B4-BE49-F238E27FC236}">
                  <a16:creationId xmlns:a16="http://schemas.microsoft.com/office/drawing/2014/main" id="{53128B98-38F5-CB50-3D4E-F73BFAFF7E11}"/>
                </a:ext>
              </a:extLst>
            </p:cNvPr>
            <p:cNvSpPr/>
            <p:nvPr/>
          </p:nvSpPr>
          <p:spPr>
            <a:xfrm>
              <a:off x="1481346" y="36500818"/>
              <a:ext cx="3498942" cy="12349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498947"/>
                <a:gd name="f7" fmla="val 1234922"/>
                <a:gd name="f8" fmla="+- 0 0 -90"/>
                <a:gd name="f9" fmla="*/ f3 1 3498947"/>
                <a:gd name="f10" fmla="*/ f4 1 1234922"/>
                <a:gd name="f11" fmla="+- f7 0 f5"/>
                <a:gd name="f12" fmla="+- f6 0 f5"/>
                <a:gd name="f13" fmla="*/ f8 f0 1"/>
                <a:gd name="f14" fmla="*/ f12 1 3498947"/>
                <a:gd name="f15" fmla="*/ f11 1 1234922"/>
                <a:gd name="f16" fmla="*/ 0 f12 1"/>
                <a:gd name="f17" fmla="*/ 0 f11 1"/>
                <a:gd name="f18" fmla="*/ 3498947 f12 1"/>
                <a:gd name="f19" fmla="*/ 1234922 f11 1"/>
                <a:gd name="f20" fmla="*/ f13 1 f2"/>
                <a:gd name="f21" fmla="*/ f16 1 3498947"/>
                <a:gd name="f22" fmla="*/ f17 1 1234922"/>
                <a:gd name="f23" fmla="*/ f18 1 3498947"/>
                <a:gd name="f24" fmla="*/ f19 1 1234922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498947" h="123492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68580" tIns="68580" rIns="68580" bIns="68580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were prepared and investigated for their antimicrobial,</a:t>
              </a:r>
              <a:endPara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35" name="CuadroTexto 42">
            <a:extLst>
              <a:ext uri="{FF2B5EF4-FFF2-40B4-BE49-F238E27FC236}">
                <a16:creationId xmlns:a16="http://schemas.microsoft.com/office/drawing/2014/main" id="{271CF6B6-7B70-3878-2FA2-AC1C4AFBBCE3}"/>
              </a:ext>
            </a:extLst>
          </p:cNvPr>
          <p:cNvSpPr txBox="1"/>
          <p:nvPr/>
        </p:nvSpPr>
        <p:spPr>
          <a:xfrm>
            <a:off x="6105220" y="33300033"/>
            <a:ext cx="7267879" cy="4524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Phyllantus acidus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(P2) are traditionally used in the management of various diseases in several cultures. Leaf (L) and fruit (F) extracts (decoction, 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4" tooltip="Learn more about hexane from ScienceDirect's AI-generated Topic Pages"/>
              </a:rPr>
              <a:t>hexane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 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5" tooltip="Learn more about dichloromethane from ScienceDirect's AI-generated Topic Pages"/>
              </a:rPr>
              <a:t>dichloromethane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 ethyl acetate- EtOAc and methanol) were prepared and investigated for</a:t>
            </a:r>
            <a:endParaRPr lang="es-PE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6" name="CuadroTexto 43">
            <a:extLst>
              <a:ext uri="{FF2B5EF4-FFF2-40B4-BE49-F238E27FC236}">
                <a16:creationId xmlns:a16="http://schemas.microsoft.com/office/drawing/2014/main" id="{DB5CF51D-1FED-A3C3-A2CE-5CE00415E4DB}"/>
              </a:ext>
            </a:extLst>
          </p:cNvPr>
          <p:cNvSpPr txBox="1"/>
          <p:nvPr/>
        </p:nvSpPr>
        <p:spPr>
          <a:xfrm>
            <a:off x="457200" y="37847784"/>
            <a:ext cx="12915900" cy="1754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Phyllantus acidus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(P2) are traditionally used in the management of various diseases in several cultures. Leaf (L) and fruit (F) extracts (decoction, 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4" tooltip="Learn more about hexane from ScienceDirect's AI-generated Topic Pages"/>
              </a:rPr>
              <a:t>hexane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 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5" tooltip="Learn more about dichloromethane from ScienceDirect's AI-generated Topic Pages"/>
              </a:rPr>
              <a:t>dichloromethane</a:t>
            </a:r>
            <a:endParaRPr lang="es-PE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37" name="Gráfico 49">
            <a:extLst>
              <a:ext uri="{FF2B5EF4-FFF2-40B4-BE49-F238E27FC236}">
                <a16:creationId xmlns:a16="http://schemas.microsoft.com/office/drawing/2014/main" id="{0D9FF275-85FA-3814-CBAF-B44166B6E49A}"/>
              </a:ext>
            </a:extLst>
          </p:cNvPr>
          <p:cNvGraphicFramePr/>
          <p:nvPr/>
        </p:nvGraphicFramePr>
        <p:xfrm>
          <a:off x="25533001" y="11091479"/>
          <a:ext cx="5867439" cy="5008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38" name="Diagrama 51">
            <a:extLst>
              <a:ext uri="{FF2B5EF4-FFF2-40B4-BE49-F238E27FC236}">
                <a16:creationId xmlns:a16="http://schemas.microsoft.com/office/drawing/2014/main" id="{9FA0BF2E-4902-0078-F3A0-379B365C12BA}"/>
              </a:ext>
            </a:extLst>
          </p:cNvPr>
          <p:cNvGrpSpPr/>
          <p:nvPr/>
        </p:nvGrpSpPr>
        <p:grpSpPr>
          <a:xfrm>
            <a:off x="14339730" y="21392195"/>
            <a:ext cx="5836678" cy="4573783"/>
            <a:chOff x="14339730" y="21392195"/>
            <a:chExt cx="5836678" cy="4573783"/>
          </a:xfrm>
        </p:grpSpPr>
        <p:sp>
          <p:nvSpPr>
            <p:cNvPr id="39" name="Rectángulo 50">
              <a:extLst>
                <a:ext uri="{FF2B5EF4-FFF2-40B4-BE49-F238E27FC236}">
                  <a16:creationId xmlns:a16="http://schemas.microsoft.com/office/drawing/2014/main" id="{211AE8DD-4BD1-765B-75B7-7A96DB5901C0}"/>
                </a:ext>
              </a:extLst>
            </p:cNvPr>
            <p:cNvSpPr/>
            <p:nvPr/>
          </p:nvSpPr>
          <p:spPr>
            <a:xfrm>
              <a:off x="16288691" y="21392195"/>
              <a:ext cx="3887717" cy="457378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0" name="Rectángulo 51">
              <a:extLst>
                <a:ext uri="{FF2B5EF4-FFF2-40B4-BE49-F238E27FC236}">
                  <a16:creationId xmlns:a16="http://schemas.microsoft.com/office/drawing/2014/main" id="{20CC47B3-4E55-8328-9594-2A2E0F52344C}"/>
                </a:ext>
              </a:extLst>
            </p:cNvPr>
            <p:cNvSpPr/>
            <p:nvPr/>
          </p:nvSpPr>
          <p:spPr>
            <a:xfrm>
              <a:off x="14339730" y="21575149"/>
              <a:ext cx="5331555" cy="2972961"/>
            </a:xfrm>
            <a:prstGeom prst="rect">
              <a:avLst/>
            </a:prstGeom>
            <a:solidFill>
              <a:srgbClr val="C4D5EB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s-PE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1" name="Forma libre: forma 52">
              <a:extLst>
                <a:ext uri="{FF2B5EF4-FFF2-40B4-BE49-F238E27FC236}">
                  <a16:creationId xmlns:a16="http://schemas.microsoft.com/office/drawing/2014/main" id="{20BA226B-719C-E272-DE0F-D8F95B9B137D}"/>
                </a:ext>
              </a:extLst>
            </p:cNvPr>
            <p:cNvSpPr/>
            <p:nvPr/>
          </p:nvSpPr>
          <p:spPr>
            <a:xfrm>
              <a:off x="15256032" y="24548110"/>
              <a:ext cx="3498942" cy="12349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498947"/>
                <a:gd name="f7" fmla="val 1234922"/>
                <a:gd name="f8" fmla="+- 0 0 -90"/>
                <a:gd name="f9" fmla="*/ f3 1 3498947"/>
                <a:gd name="f10" fmla="*/ f4 1 1234922"/>
                <a:gd name="f11" fmla="+- f7 0 f5"/>
                <a:gd name="f12" fmla="+- f6 0 f5"/>
                <a:gd name="f13" fmla="*/ f8 f0 1"/>
                <a:gd name="f14" fmla="*/ f12 1 3498947"/>
                <a:gd name="f15" fmla="*/ f11 1 1234922"/>
                <a:gd name="f16" fmla="*/ 0 f12 1"/>
                <a:gd name="f17" fmla="*/ 0 f11 1"/>
                <a:gd name="f18" fmla="*/ 3498947 f12 1"/>
                <a:gd name="f19" fmla="*/ 1234922 f11 1"/>
                <a:gd name="f20" fmla="*/ f13 1 f2"/>
                <a:gd name="f21" fmla="*/ f16 1 3498947"/>
                <a:gd name="f22" fmla="*/ f17 1 1234922"/>
                <a:gd name="f23" fmla="*/ f18 1 3498947"/>
                <a:gd name="f24" fmla="*/ f19 1 1234922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498947" h="123492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68580" tIns="68580" rIns="68580" bIns="68580" anchor="ctr" anchorCtr="1" compatLnSpc="1">
              <a:noAutofit/>
            </a:bodyPr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were prepared and investigated for their antimicrobial,</a:t>
              </a:r>
              <a:endPara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42" name="CuadroTexto 52">
            <a:extLst>
              <a:ext uri="{FF2B5EF4-FFF2-40B4-BE49-F238E27FC236}">
                <a16:creationId xmlns:a16="http://schemas.microsoft.com/office/drawing/2014/main" id="{9E74B3FF-FC64-CE45-C1DA-930BE9EE9AAF}"/>
              </a:ext>
            </a:extLst>
          </p:cNvPr>
          <p:cNvSpPr txBox="1"/>
          <p:nvPr/>
        </p:nvSpPr>
        <p:spPr>
          <a:xfrm>
            <a:off x="19930600" y="21442369"/>
            <a:ext cx="11739570" cy="34163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Phyllantus acidus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 (P2) are traditionally used in the management of various diseases in several cultures. Leaf (L) and fruit (F) extracts (decoction, 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4" tooltip="Learn more about hexane from ScienceDirect's AI-generated Topic Pages"/>
              </a:rPr>
              <a:t>hexane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 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5" tooltip="Learn more about dichloromethane from ScienceDirect's AI-generated Topic Pages"/>
              </a:rPr>
              <a:t>dichloromethane</a:t>
            </a: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, ethyl acetate- EtOAc and methanol) were prepared and investigated for their antimicrobial,</a:t>
            </a:r>
            <a:endParaRPr lang="es-PE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3" name="CuadroTexto 53">
            <a:extLst>
              <a:ext uri="{FF2B5EF4-FFF2-40B4-BE49-F238E27FC236}">
                <a16:creationId xmlns:a16="http://schemas.microsoft.com/office/drawing/2014/main" id="{AEDF7818-9DB0-49BC-25D4-68A21333C14A}"/>
              </a:ext>
            </a:extLst>
          </p:cNvPr>
          <p:cNvSpPr txBox="1"/>
          <p:nvPr/>
        </p:nvSpPr>
        <p:spPr>
          <a:xfrm>
            <a:off x="14249396" y="26410852"/>
            <a:ext cx="17551405" cy="4524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Phyllantus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acidus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(P2) are traditionally used in the management of various diseases in several cultures. Leaf (L) and fruit (F) extracts (decoction, 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4" tooltip="Learn more about hexane from ScienceDirect's AI-generated Topic Pages"/>
              </a:rPr>
              <a:t>hexane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, 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5" tooltip="Learn more about dichloromethane from ScienceDirect's AI-generated Topic Pages"/>
              </a:rPr>
              <a:t>dichloromethane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, ethyl acetate-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EtOAc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and methanol) were prepared and investigated for their antimicrobial, antioxidant and cytotoxic properties 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 vitro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 P1 and P2 extracts showed broad spectrum activity against ATCC bacterial strains and clinical isolates. P1L and P2F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EtOAc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extracts inhibited the growth of ATCC strains of 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6" tooltip="Learn more about S. aureus from ScienceDirect's AI-generated Topic Pages"/>
              </a:rPr>
              <a:t>S. aureus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and 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V. 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parahaemolytius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(MIC = 250 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μg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/ml). P1F 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EtOAc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extract was found active against ATCC strains of 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E. coli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and 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S. aureus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(MIC = 250 </a:t>
            </a:r>
            <a:r>
              <a:rPr lang="en-US" sz="3600" b="0" i="0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μg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/ml). </a:t>
            </a:r>
            <a:endParaRPr lang="es-PE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4" name="CuadroTexto 54">
            <a:extLst>
              <a:ext uri="{FF2B5EF4-FFF2-40B4-BE49-F238E27FC236}">
                <a16:creationId xmlns:a16="http://schemas.microsoft.com/office/drawing/2014/main" id="{FE7F5719-AA2A-F94E-31D4-9AEFB5FCE133}"/>
              </a:ext>
            </a:extLst>
          </p:cNvPr>
          <p:cNvSpPr txBox="1"/>
          <p:nvPr/>
        </p:nvSpPr>
        <p:spPr>
          <a:xfrm>
            <a:off x="14249396" y="32356684"/>
            <a:ext cx="17551405" cy="397031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42950" marR="0" lvl="0" indent="-7429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Phyllantus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acidus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(P2) are traditionally used in the management of various diseases in several cultures. Leaf (L) and fruit (F) extracts </a:t>
            </a:r>
          </a:p>
          <a:p>
            <a:pPr marL="742950" marR="0" lvl="0" indent="-7429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Phyllantus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acidus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(P2) are traditionally used in the management of various diseases in several cultures. Leaf (L) and fruit (F) extracts </a:t>
            </a:r>
          </a:p>
          <a:p>
            <a:pPr marL="742950" marR="0" lvl="0" indent="-7429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Phyllantus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acidus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(P2) are traditionally used in the management of various diseases in several cultures. Leaf (L) and fruit (F) extracts </a:t>
            </a:r>
          </a:p>
          <a:p>
            <a:pPr marL="742950" marR="0" lvl="0" indent="-7429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Phyllantus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acidus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(P2) are traditionally used in the management</a:t>
            </a:r>
          </a:p>
        </p:txBody>
      </p:sp>
      <p:sp>
        <p:nvSpPr>
          <p:cNvPr id="45" name="CuadroTexto 55">
            <a:extLst>
              <a:ext uri="{FF2B5EF4-FFF2-40B4-BE49-F238E27FC236}">
                <a16:creationId xmlns:a16="http://schemas.microsoft.com/office/drawing/2014/main" id="{E2F1C634-A3E7-0299-81D5-5BF2B3395A43}"/>
              </a:ext>
            </a:extLst>
          </p:cNvPr>
          <p:cNvSpPr txBox="1"/>
          <p:nvPr/>
        </p:nvSpPr>
        <p:spPr>
          <a:xfrm>
            <a:off x="14249396" y="37490610"/>
            <a:ext cx="17420773" cy="1754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Averrhoa bilimbi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(P1) and 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Phyllantus</a:t>
            </a:r>
            <a:r>
              <a:rPr lang="en-US" sz="36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3600" b="0" i="1" u="none" strike="noStrike" kern="1200" cap="none" spc="0" baseline="0" dirty="0" err="1">
                <a:solidFill>
                  <a:srgbClr val="000000"/>
                </a:solidFill>
                <a:uFillTx/>
                <a:latin typeface="Calibri"/>
              </a:rPr>
              <a:t>acidus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 (P2) are traditionally used in the management of various diseases in several cultures. Leaf (L) and fruit (F) extracts (decoction, 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4" tooltip="Learn more about hexane from ScienceDirect's AI-generated Topic Pages"/>
              </a:rPr>
              <a:t>hexane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, </a:t>
            </a:r>
            <a:r>
              <a:rPr lang="en-US" sz="3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hlinkClick r:id="rId5" tooltip="Learn more about dichloromethane from ScienceDirect's AI-generated Topic Pages"/>
              </a:rPr>
              <a:t>dichloromethane</a:t>
            </a:r>
            <a:endParaRPr lang="es-PE" sz="36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46" name="Imagen 57">
            <a:extLst>
              <a:ext uri="{FF2B5EF4-FFF2-40B4-BE49-F238E27FC236}">
                <a16:creationId xmlns:a16="http://schemas.microsoft.com/office/drawing/2014/main" id="{D09AD8AE-B822-8D90-2EEC-A1A8C73C1C65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t="22472" b="19954"/>
          <a:stretch>
            <a:fillRect/>
          </a:stretch>
        </p:blipFill>
        <p:spPr>
          <a:xfrm>
            <a:off x="966328" y="727368"/>
            <a:ext cx="6096606" cy="3510509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47" name="Diagrama 66">
            <a:extLst>
              <a:ext uri="{FF2B5EF4-FFF2-40B4-BE49-F238E27FC236}">
                <a16:creationId xmlns:a16="http://schemas.microsoft.com/office/drawing/2014/main" id="{0FFCCC91-9881-786E-DC9B-7744FEA772DE}"/>
              </a:ext>
            </a:extLst>
          </p:cNvPr>
          <p:cNvGrpSpPr/>
          <p:nvPr/>
        </p:nvGrpSpPr>
        <p:grpSpPr>
          <a:xfrm>
            <a:off x="12164564" y="10901412"/>
            <a:ext cx="10283488" cy="5701613"/>
            <a:chOff x="12164564" y="10901412"/>
            <a:chExt cx="10283488" cy="5701613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9789806-B3A4-9717-123B-5E37D7654084}"/>
                </a:ext>
              </a:extLst>
            </p:cNvPr>
            <p:cNvSpPr/>
            <p:nvPr/>
          </p:nvSpPr>
          <p:spPr>
            <a:xfrm>
              <a:off x="12164564" y="10901412"/>
              <a:ext cx="10283488" cy="570161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PE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1CE0374-6515-3370-FBB4-041156770856}"/>
                </a:ext>
              </a:extLst>
            </p:cNvPr>
            <p:cNvSpPr/>
            <p:nvPr/>
          </p:nvSpPr>
          <p:spPr>
            <a:xfrm>
              <a:off x="14883131" y="10901412"/>
              <a:ext cx="4846365" cy="5701613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PE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83FB0C1-FE78-E96A-BFCF-F99D90EFD81E}"/>
                </a:ext>
              </a:extLst>
            </p:cNvPr>
            <p:cNvSpPr/>
            <p:nvPr/>
          </p:nvSpPr>
          <p:spPr>
            <a:xfrm>
              <a:off x="15125447" y="11129482"/>
              <a:ext cx="4361733" cy="3706044"/>
            </a:xfrm>
            <a:prstGeom prst="rect">
              <a:avLst/>
            </a:prstGeom>
            <a:solidFill>
              <a:srgbClr val="C0C9E4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PE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860483F5-3974-B5AE-91FD-3105A0940D2D}"/>
                </a:ext>
              </a:extLst>
            </p:cNvPr>
            <p:cNvSpPr/>
            <p:nvPr/>
          </p:nvSpPr>
          <p:spPr>
            <a:xfrm>
              <a:off x="15125447" y="14835527"/>
              <a:ext cx="4361733" cy="153943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361730"/>
                <a:gd name="f7" fmla="val 1539434"/>
                <a:gd name="f8" fmla="+- 0 0 -90"/>
                <a:gd name="f9" fmla="*/ f3 1 4361730"/>
                <a:gd name="f10" fmla="*/ f4 1 1539434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4361730"/>
                <a:gd name="f19" fmla="*/ f15 1 1539434"/>
                <a:gd name="f20" fmla="*/ 0 f16 1"/>
                <a:gd name="f21" fmla="*/ 0 f15 1"/>
                <a:gd name="f22" fmla="*/ 4361730 f16 1"/>
                <a:gd name="f23" fmla="*/ 1539434 f15 1"/>
                <a:gd name="f24" fmla="+- f17 0 f1"/>
                <a:gd name="f25" fmla="*/ f20 1 4361730"/>
                <a:gd name="f26" fmla="*/ f21 1 1539434"/>
                <a:gd name="f27" fmla="*/ f22 1 4361730"/>
                <a:gd name="f28" fmla="*/ f23 1 1539434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4361730" h="153943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118113" tIns="118113" rIns="118113" bIns="118113" anchor="ctr" anchorCtr="1" compatLnSpc="1">
              <a:noAutofit/>
            </a:bodyPr>
            <a:lstStyle/>
            <a:p>
              <a:pPr marL="0" marR="0" lvl="0" indent="0" algn="ctr" defTabSz="137794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were prepared and investigated for their antimicrobial,</a:t>
              </a:r>
              <a:endParaRPr lang="es-PE" sz="3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52" name="Diagrama 67">
            <a:extLst>
              <a:ext uri="{FF2B5EF4-FFF2-40B4-BE49-F238E27FC236}">
                <a16:creationId xmlns:a16="http://schemas.microsoft.com/office/drawing/2014/main" id="{07263466-F192-6FA1-9271-8B3424886CB5}"/>
              </a:ext>
            </a:extLst>
          </p:cNvPr>
          <p:cNvGrpSpPr/>
          <p:nvPr/>
        </p:nvGrpSpPr>
        <p:grpSpPr>
          <a:xfrm>
            <a:off x="17846216" y="10941710"/>
            <a:ext cx="9308125" cy="5592296"/>
            <a:chOff x="17846216" y="10941710"/>
            <a:chExt cx="9308125" cy="5592296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1CF7501-036D-3026-4511-F18F5DE3CE66}"/>
                </a:ext>
              </a:extLst>
            </p:cNvPr>
            <p:cNvSpPr/>
            <p:nvPr/>
          </p:nvSpPr>
          <p:spPr>
            <a:xfrm>
              <a:off x="17846216" y="10941710"/>
              <a:ext cx="9308125" cy="5592296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PE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343014E-ED61-2044-06FE-13F705725E4E}"/>
                </a:ext>
              </a:extLst>
            </p:cNvPr>
            <p:cNvSpPr/>
            <p:nvPr/>
          </p:nvSpPr>
          <p:spPr>
            <a:xfrm>
              <a:off x="20123548" y="10941710"/>
              <a:ext cx="4753453" cy="5592296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PE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7E4CCF8C-BA55-9AD5-8FB0-855D7CAF7E78}"/>
                </a:ext>
              </a:extLst>
            </p:cNvPr>
            <p:cNvSpPr/>
            <p:nvPr/>
          </p:nvSpPr>
          <p:spPr>
            <a:xfrm>
              <a:off x="20361219" y="11165400"/>
              <a:ext cx="4278102" cy="3634996"/>
            </a:xfrm>
            <a:prstGeom prst="rect">
              <a:avLst/>
            </a:prstGeom>
            <a:solidFill>
              <a:srgbClr val="C0C9E4"/>
            </a:solidFill>
            <a:ln cap="flat">
              <a:noFill/>
              <a:prstDash val="solid"/>
            </a:ln>
          </p:spPr>
          <p:txBody>
            <a:bodyPr lIns="0" tIns="0" rIns="0" bIns="0"/>
            <a:lstStyle/>
            <a:p>
              <a:endParaRPr lang="en-PE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16E637CF-22AB-DE02-5538-AF35B4699753}"/>
                </a:ext>
              </a:extLst>
            </p:cNvPr>
            <p:cNvSpPr/>
            <p:nvPr/>
          </p:nvSpPr>
          <p:spPr>
            <a:xfrm>
              <a:off x="20361219" y="14800396"/>
              <a:ext cx="4278102" cy="15099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278106"/>
                <a:gd name="f7" fmla="val 1509919"/>
                <a:gd name="f8" fmla="+- 0 0 -90"/>
                <a:gd name="f9" fmla="*/ f3 1 4278106"/>
                <a:gd name="f10" fmla="*/ f4 1 1509919"/>
                <a:gd name="f11" fmla="val f5"/>
                <a:gd name="f12" fmla="val f6"/>
                <a:gd name="f13" fmla="val f7"/>
                <a:gd name="f14" fmla="*/ f8 f0 1"/>
                <a:gd name="f15" fmla="+- f13 0 f11"/>
                <a:gd name="f16" fmla="+- f12 0 f11"/>
                <a:gd name="f17" fmla="*/ f14 1 f2"/>
                <a:gd name="f18" fmla="*/ f16 1 4278106"/>
                <a:gd name="f19" fmla="*/ f15 1 1509919"/>
                <a:gd name="f20" fmla="*/ 0 f16 1"/>
                <a:gd name="f21" fmla="*/ 0 f15 1"/>
                <a:gd name="f22" fmla="*/ 4278106 f16 1"/>
                <a:gd name="f23" fmla="*/ 1509919 f15 1"/>
                <a:gd name="f24" fmla="+- f17 0 f1"/>
                <a:gd name="f25" fmla="*/ f20 1 4278106"/>
                <a:gd name="f26" fmla="*/ f21 1 1509919"/>
                <a:gd name="f27" fmla="*/ f22 1 4278106"/>
                <a:gd name="f28" fmla="*/ f23 1 1509919"/>
                <a:gd name="f29" fmla="*/ f11 1 f18"/>
                <a:gd name="f30" fmla="*/ f12 1 f18"/>
                <a:gd name="f31" fmla="*/ f11 1 f19"/>
                <a:gd name="f32" fmla="*/ f13 1 f19"/>
                <a:gd name="f33" fmla="*/ f25 1 f18"/>
                <a:gd name="f34" fmla="*/ f26 1 f19"/>
                <a:gd name="f35" fmla="*/ f27 1 f18"/>
                <a:gd name="f36" fmla="*/ f28 1 f19"/>
                <a:gd name="f37" fmla="*/ f29 f9 1"/>
                <a:gd name="f38" fmla="*/ f30 f9 1"/>
                <a:gd name="f39" fmla="*/ f32 f10 1"/>
                <a:gd name="f40" fmla="*/ f31 f10 1"/>
                <a:gd name="f41" fmla="*/ f33 f9 1"/>
                <a:gd name="f42" fmla="*/ f34 f10 1"/>
                <a:gd name="f43" fmla="*/ f35 f9 1"/>
                <a:gd name="f44" fmla="*/ f36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41" y="f42"/>
                </a:cxn>
                <a:cxn ang="f24">
                  <a:pos x="f43" y="f42"/>
                </a:cxn>
                <a:cxn ang="f24">
                  <a:pos x="f43" y="f44"/>
                </a:cxn>
                <a:cxn ang="f24">
                  <a:pos x="f41" y="f44"/>
                </a:cxn>
                <a:cxn ang="f24">
                  <a:pos x="f41" y="f42"/>
                </a:cxn>
              </a:cxnLst>
              <a:rect l="f37" t="f40" r="f38" b="f39"/>
              <a:pathLst>
                <a:path w="4278106" h="150991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114300" tIns="114300" rIns="114300" bIns="114300" anchor="ctr" anchorCtr="1" compatLnSpc="1">
              <a:noAutofit/>
            </a:bodyPr>
            <a:lstStyle/>
            <a:p>
              <a:pPr marL="0" marR="0" lvl="0" indent="0" algn="ctr" defTabSz="133349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were prepared and investigated for their antimicrobial,</a:t>
              </a:r>
              <a:endParaRPr lang="es-PE" sz="3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Office%202013%20-%202022%20Theme</Template>
  <TotalTime>935</TotalTime>
  <Words>1052</Words>
  <Application>Microsoft Macintosh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Wilfredo Ruiz Mesia</dc:creator>
  <cp:lastModifiedBy>Marianela Cobos</cp:lastModifiedBy>
  <cp:revision>13</cp:revision>
  <dcterms:created xsi:type="dcterms:W3CDTF">2024-10-14T16:03:00Z</dcterms:created>
  <dcterms:modified xsi:type="dcterms:W3CDTF">2024-10-21T16:31:27Z</dcterms:modified>
</cp:coreProperties>
</file>